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8288000" cy="10287000"/>
  <p:notesSz cx="6858000" cy="9144000"/>
  <p:embeddedFontLst>
    <p:embeddedFont>
      <p:font typeface="Arimo Bold" panose="020B0604020202020204" charset="0"/>
      <p:regular r:id="rId19"/>
    </p:embeddedFont>
    <p:embeddedFont>
      <p:font typeface="Arimo Bold Italics" panose="020B0604020202020204" charset="0"/>
      <p:regular r:id="rId20"/>
    </p:embeddedFont>
    <p:embeddedFont>
      <p:font typeface="Canva Sans" panose="020B0604020202020204" charset="0"/>
      <p:regular r:id="rId21"/>
    </p:embeddedFont>
    <p:embeddedFont>
      <p:font typeface="Canva Sans Bold" panose="020B0604020202020204" charset="0"/>
      <p:regular r:id="rId22"/>
    </p:embeddedFont>
    <p:embeddedFont>
      <p:font typeface="Impact" panose="020B0806030902050204" pitchFamily="34" charset="0"/>
      <p:regular r:id="rId23"/>
    </p:embeddedFont>
    <p:embeddedFont>
      <p:font typeface="TT Rounds Condensed" panose="020B0604020202020204" charset="0"/>
      <p:regular r:id="rId24"/>
    </p:embeddedFont>
    <p:embeddedFont>
      <p:font typeface="TT Rounds Condensed Bold" panose="020B0604020202020204" charset="0"/>
      <p:regular r:id="rId25"/>
    </p:embeddedFont>
    <p:embeddedFont>
      <p:font typeface="TT Rounds Condensed Bold Italics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831" autoAdjust="0"/>
    <p:restoredTop sz="93914" autoAdjust="0"/>
  </p:normalViewPr>
  <p:slideViewPr>
    <p:cSldViewPr>
      <p:cViewPr varScale="1">
        <p:scale>
          <a:sx n="47" d="100"/>
          <a:sy n="47" d="100"/>
        </p:scale>
        <p:origin x="235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3259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968855-B32E-2BE9-6A74-B14CD133D5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E14BF4-A747-2FD2-B258-4DF0D72EB5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E0B88-08BE-4D5E-976F-7DFEBA779810}" type="datetimeFigureOut">
              <a:rPr lang="en-US" smtClean="0"/>
              <a:t>3/9/2024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62D84A-DA8D-2296-B48B-7EE1509DEA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F5D74-22AD-27DA-FB86-5514F3D9B3C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94D0A-3112-4257-BBFC-373E3260B1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8641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09.03.2024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48768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47244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sz="1800" dirty="0"/>
              <a:t>As usual, ACRH collaborates with and supports other organizations committed to peaceful dispute resolution.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57200" y="3251200"/>
            <a:ext cx="5638800" cy="3987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sz="1800" dirty="0"/>
              <a:t>The ACR Houston Peer Mediation Team has a great team. If you’re a trainer, facilitator or other PMT member, please use your Reaction Button to raise your hand. We have a great program that can be offered in person or virtually. </a:t>
            </a:r>
          </a:p>
          <a:p>
            <a:endParaRPr lang="en-US" sz="1800" dirty="0"/>
          </a:p>
          <a:p>
            <a:r>
              <a:rPr lang="en-US" sz="1800" dirty="0"/>
              <a:t>One of the significant lingering issues of the pandemic is the impact on the social emotional learning of children. Peer mediation is a recognized support that has a positive impact on SEL. If you know of a school or program that wants help, please share our contact information.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3251200"/>
            <a:ext cx="4562475" cy="30813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358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51054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16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3251200"/>
            <a:ext cx="4724400" cy="30813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053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48768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17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3251200"/>
            <a:ext cx="4343400" cy="30813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359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381000"/>
            <a:ext cx="4562475" cy="256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3251200"/>
            <a:ext cx="4800600" cy="30813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198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457200"/>
            <a:ext cx="4562475" cy="256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3251200"/>
            <a:ext cx="4562475" cy="30813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999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3251200"/>
            <a:ext cx="4419600" cy="30813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022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3251200"/>
            <a:ext cx="5105400" cy="30813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225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3251200"/>
            <a:ext cx="3657600" cy="30813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81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3251200"/>
            <a:ext cx="4419600" cy="30813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804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43434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12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www.acrhouston.org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hyperlink" Target="mailto:peermediation@acrhouston.or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sv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forms.gle/hyWhFJnm6r51iFAb6" TargetMode="Externa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pn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7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44" b="-144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4356686" y="3712760"/>
            <a:ext cx="4413393" cy="448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600" u="sng" spc="-21" dirty="0">
                <a:solidFill>
                  <a:srgbClr val="781F6A"/>
                </a:solidFill>
                <a:latin typeface="TT Rounds Condensed Bold"/>
                <a:hlinkClick r:id="rId4" tooltip="http://www.acrhouston.org/"/>
              </a:rPr>
              <a:t>www.acrhouston.org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1337310"/>
            <a:ext cx="1083564" cy="7606665"/>
            <a:chOff x="0" y="0"/>
            <a:chExt cx="1444752" cy="101422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44752" cy="10142220"/>
            </a:xfrm>
            <a:custGeom>
              <a:avLst/>
              <a:gdLst/>
              <a:ahLst/>
              <a:cxnLst/>
              <a:rect l="l" t="t" r="r" b="b"/>
              <a:pathLst>
                <a:path w="1444752" h="10142220">
                  <a:moveTo>
                    <a:pt x="0" y="0"/>
                  </a:moveTo>
                  <a:lnTo>
                    <a:pt x="1444752" y="0"/>
                  </a:lnTo>
                  <a:lnTo>
                    <a:pt x="1444752" y="10142220"/>
                  </a:lnTo>
                  <a:lnTo>
                    <a:pt x="0" y="10142220"/>
                  </a:lnTo>
                  <a:close/>
                </a:path>
              </a:pathLst>
            </a:custGeom>
            <a:solidFill>
              <a:srgbClr val="4C5254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" name="Freeform 6" descr="ACRHouston_logo.png"/>
          <p:cNvSpPr/>
          <p:nvPr/>
        </p:nvSpPr>
        <p:spPr>
          <a:xfrm>
            <a:off x="2049238" y="1450186"/>
            <a:ext cx="6720840" cy="2444049"/>
          </a:xfrm>
          <a:custGeom>
            <a:avLst/>
            <a:gdLst/>
            <a:ahLst/>
            <a:cxnLst/>
            <a:rect l="l" t="t" r="r" b="b"/>
            <a:pathLst>
              <a:path w="6720840" h="2444049">
                <a:moveTo>
                  <a:pt x="0" y="0"/>
                </a:moveTo>
                <a:lnTo>
                  <a:pt x="6720840" y="0"/>
                </a:lnTo>
                <a:lnTo>
                  <a:pt x="6720840" y="2444050"/>
                </a:lnTo>
                <a:lnTo>
                  <a:pt x="0" y="24440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9507" b="436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2350424" y="4809679"/>
            <a:ext cx="15480376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75"/>
              </a:lnSpc>
            </a:pPr>
            <a:r>
              <a:rPr lang="en-US" sz="7200" spc="225" dirty="0">
                <a:solidFill>
                  <a:srgbClr val="8D1B88"/>
                </a:solidFill>
                <a:latin typeface="Arimo Bold"/>
              </a:rPr>
              <a:t>ACR Houston Annual Meeting</a:t>
            </a:r>
          </a:p>
          <a:p>
            <a:pPr algn="ctr">
              <a:lnSpc>
                <a:spcPts val="7775"/>
              </a:lnSpc>
            </a:pPr>
            <a:r>
              <a:rPr lang="en-US" sz="7200" spc="225" dirty="0">
                <a:solidFill>
                  <a:srgbClr val="8D1B88"/>
                </a:solidFill>
                <a:latin typeface="Arimo Bold"/>
              </a:rPr>
              <a:t>Recap 2023: Chapter Highlights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59592" y="7879925"/>
            <a:ext cx="12368817" cy="662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3600" spc="225" dirty="0">
                <a:solidFill>
                  <a:srgbClr val="8D1B88"/>
                </a:solidFill>
                <a:latin typeface="Arimo Bold"/>
              </a:rPr>
              <a:t>Sheryl Jackson-Matthews, ACR Houston President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960456-49AC-C169-D388-4E7D97C8370A}"/>
              </a:ext>
            </a:extLst>
          </p:cNvPr>
          <p:cNvSpPr txBox="1"/>
          <p:nvPr/>
        </p:nvSpPr>
        <p:spPr>
          <a:xfrm>
            <a:off x="13005783" y="9357362"/>
            <a:ext cx="4215417" cy="662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3600" spc="225" dirty="0">
                <a:solidFill>
                  <a:srgbClr val="8D1B88"/>
                </a:solidFill>
                <a:latin typeface="Arimo Bold"/>
              </a:rPr>
              <a:t>January 29,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020"/>
            <a:ext cx="18283428" cy="10287004"/>
            <a:chOff x="0" y="0"/>
            <a:chExt cx="24377904" cy="137160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7904" cy="13716000"/>
            </a:xfrm>
            <a:custGeom>
              <a:avLst/>
              <a:gdLst/>
              <a:ahLst/>
              <a:cxnLst/>
              <a:rect l="l" t="t" r="r" b="b"/>
              <a:pathLst>
                <a:path w="24377904" h="13716000">
                  <a:moveTo>
                    <a:pt x="0" y="0"/>
                  </a:moveTo>
                  <a:lnTo>
                    <a:pt x="24377904" y="0"/>
                  </a:lnTo>
                  <a:lnTo>
                    <a:pt x="2437790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2251359" y="1028700"/>
            <a:ext cx="5588966" cy="156491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565926" y="3402474"/>
            <a:ext cx="11031692" cy="6998826"/>
            <a:chOff x="0" y="0"/>
            <a:chExt cx="14511818" cy="91147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511821" cy="9114663"/>
            </a:xfrm>
            <a:custGeom>
              <a:avLst/>
              <a:gdLst/>
              <a:ahLst/>
              <a:cxnLst/>
              <a:rect l="l" t="t" r="r" b="b"/>
              <a:pathLst>
                <a:path w="14511821" h="9114663">
                  <a:moveTo>
                    <a:pt x="0" y="0"/>
                  </a:moveTo>
                  <a:lnTo>
                    <a:pt x="14511821" y="0"/>
                  </a:lnTo>
                  <a:lnTo>
                    <a:pt x="14511821" y="9114663"/>
                  </a:lnTo>
                  <a:lnTo>
                    <a:pt x="0" y="9114663"/>
                  </a:lnTo>
                  <a:close/>
                </a:path>
              </a:pathLst>
            </a:custGeom>
            <a:solidFill>
              <a:srgbClr val="2A756F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7" name="AutoShape 7"/>
          <p:cNvSpPr/>
          <p:nvPr/>
        </p:nvSpPr>
        <p:spPr>
          <a:xfrm rot="10771582">
            <a:off x="-76247" y="3390857"/>
            <a:ext cx="18364294" cy="64543"/>
          </a:xfrm>
          <a:prstGeom prst="line">
            <a:avLst/>
          </a:prstGeom>
          <a:ln w="76200" cap="rnd">
            <a:solidFill>
              <a:srgbClr val="2A756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AutoShape 8"/>
          <p:cNvSpPr/>
          <p:nvPr/>
        </p:nvSpPr>
        <p:spPr>
          <a:xfrm>
            <a:off x="10873771" y="-78872"/>
            <a:ext cx="0" cy="3516124"/>
          </a:xfrm>
          <a:prstGeom prst="line">
            <a:avLst/>
          </a:prstGeom>
          <a:ln w="76200" cap="rnd">
            <a:solidFill>
              <a:srgbClr val="2A756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>
            <a:off x="1015641" y="8522623"/>
            <a:ext cx="5545530" cy="1623753"/>
          </a:xfrm>
          <a:custGeom>
            <a:avLst/>
            <a:gdLst/>
            <a:ahLst/>
            <a:cxnLst/>
            <a:rect l="l" t="t" r="r" b="b"/>
            <a:pathLst>
              <a:path w="5545530" h="1623753">
                <a:moveTo>
                  <a:pt x="0" y="0"/>
                </a:moveTo>
                <a:lnTo>
                  <a:pt x="5545530" y="0"/>
                </a:lnTo>
                <a:lnTo>
                  <a:pt x="5545530" y="1623754"/>
                </a:lnTo>
                <a:lnTo>
                  <a:pt x="0" y="16237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>
            <a:off x="172674" y="3788684"/>
            <a:ext cx="7231464" cy="2008740"/>
          </a:xfrm>
          <a:custGeom>
            <a:avLst/>
            <a:gdLst/>
            <a:ahLst/>
            <a:cxnLst/>
            <a:rect l="l" t="t" r="r" b="b"/>
            <a:pathLst>
              <a:path w="7231464" h="2008740">
                <a:moveTo>
                  <a:pt x="0" y="0"/>
                </a:moveTo>
                <a:lnTo>
                  <a:pt x="7231464" y="0"/>
                </a:lnTo>
                <a:lnTo>
                  <a:pt x="7231464" y="2008740"/>
                </a:lnTo>
                <a:lnTo>
                  <a:pt x="0" y="20087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1" name="Group 11"/>
          <p:cNvGrpSpPr/>
          <p:nvPr/>
        </p:nvGrpSpPr>
        <p:grpSpPr>
          <a:xfrm>
            <a:off x="172674" y="278676"/>
            <a:ext cx="10529647" cy="3064958"/>
            <a:chOff x="0" y="0"/>
            <a:chExt cx="1631318" cy="474842"/>
          </a:xfrm>
        </p:grpSpPr>
        <p:sp>
          <p:nvSpPr>
            <p:cNvPr id="12" name="Freeform 12" descr="ACRHouston_logo.png"/>
            <p:cNvSpPr/>
            <p:nvPr/>
          </p:nvSpPr>
          <p:spPr>
            <a:xfrm>
              <a:off x="0" y="0"/>
              <a:ext cx="1631318" cy="474842"/>
            </a:xfrm>
            <a:custGeom>
              <a:avLst/>
              <a:gdLst/>
              <a:ahLst/>
              <a:cxnLst/>
              <a:rect l="l" t="t" r="r" b="b"/>
              <a:pathLst>
                <a:path w="1631318" h="474842">
                  <a:moveTo>
                    <a:pt x="16911" y="0"/>
                  </a:moveTo>
                  <a:lnTo>
                    <a:pt x="1614407" y="0"/>
                  </a:lnTo>
                  <a:cubicBezTo>
                    <a:pt x="1618892" y="0"/>
                    <a:pt x="1623193" y="1782"/>
                    <a:pt x="1626365" y="4953"/>
                  </a:cubicBezTo>
                  <a:cubicBezTo>
                    <a:pt x="1629536" y="8124"/>
                    <a:pt x="1631318" y="12426"/>
                    <a:pt x="1631318" y="16911"/>
                  </a:cubicBezTo>
                  <a:lnTo>
                    <a:pt x="1631318" y="457931"/>
                  </a:lnTo>
                  <a:cubicBezTo>
                    <a:pt x="1631318" y="462416"/>
                    <a:pt x="1629536" y="466718"/>
                    <a:pt x="1626365" y="469889"/>
                  </a:cubicBezTo>
                  <a:cubicBezTo>
                    <a:pt x="1623193" y="473061"/>
                    <a:pt x="1618892" y="474842"/>
                    <a:pt x="1614407" y="474842"/>
                  </a:cubicBezTo>
                  <a:lnTo>
                    <a:pt x="16911" y="474842"/>
                  </a:lnTo>
                  <a:cubicBezTo>
                    <a:pt x="12426" y="474842"/>
                    <a:pt x="8124" y="473061"/>
                    <a:pt x="4953" y="469889"/>
                  </a:cubicBezTo>
                  <a:cubicBezTo>
                    <a:pt x="1782" y="466718"/>
                    <a:pt x="0" y="462416"/>
                    <a:pt x="0" y="457931"/>
                  </a:cubicBezTo>
                  <a:lnTo>
                    <a:pt x="0" y="16911"/>
                  </a:lnTo>
                  <a:cubicBezTo>
                    <a:pt x="0" y="12426"/>
                    <a:pt x="1782" y="8124"/>
                    <a:pt x="4953" y="4953"/>
                  </a:cubicBezTo>
                  <a:cubicBezTo>
                    <a:pt x="8124" y="1782"/>
                    <a:pt x="12426" y="0"/>
                    <a:pt x="16911" y="0"/>
                  </a:cubicBezTo>
                  <a:close/>
                </a:path>
              </a:pathLst>
            </a:custGeom>
            <a:blipFill>
              <a:blip r:embed="rId8"/>
              <a:stretch>
                <a:fillRect t="-588" b="-7006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3" name="Group 13"/>
          <p:cNvGrpSpPr/>
          <p:nvPr/>
        </p:nvGrpSpPr>
        <p:grpSpPr>
          <a:xfrm rot="5400000">
            <a:off x="16892200" y="1717029"/>
            <a:ext cx="2008740" cy="188252"/>
            <a:chOff x="0" y="0"/>
            <a:chExt cx="529051" cy="4958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29051" cy="49581"/>
            </a:xfrm>
            <a:custGeom>
              <a:avLst/>
              <a:gdLst/>
              <a:ahLst/>
              <a:cxnLst/>
              <a:rect l="l" t="t" r="r" b="b"/>
              <a:pathLst>
                <a:path w="529051" h="49581">
                  <a:moveTo>
                    <a:pt x="325851" y="0"/>
                  </a:moveTo>
                  <a:cubicBezTo>
                    <a:pt x="438075" y="0"/>
                    <a:pt x="529051" y="11099"/>
                    <a:pt x="529051" y="24790"/>
                  </a:cubicBezTo>
                  <a:cubicBezTo>
                    <a:pt x="529051" y="38482"/>
                    <a:pt x="438075" y="49581"/>
                    <a:pt x="325851" y="49581"/>
                  </a:cubicBezTo>
                  <a:lnTo>
                    <a:pt x="203200" y="49581"/>
                  </a:lnTo>
                  <a:cubicBezTo>
                    <a:pt x="90976" y="49581"/>
                    <a:pt x="0" y="38482"/>
                    <a:pt x="0" y="24790"/>
                  </a:cubicBezTo>
                  <a:cubicBezTo>
                    <a:pt x="0" y="1109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529051" cy="591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 dirty="0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72674" y="6585862"/>
            <a:ext cx="7082057" cy="1277197"/>
          </a:xfrm>
          <a:custGeom>
            <a:avLst/>
            <a:gdLst/>
            <a:ahLst/>
            <a:cxnLst/>
            <a:rect l="l" t="t" r="r" b="b"/>
            <a:pathLst>
              <a:path w="7082057" h="1277197">
                <a:moveTo>
                  <a:pt x="0" y="0"/>
                </a:moveTo>
                <a:lnTo>
                  <a:pt x="7082057" y="0"/>
                </a:lnTo>
                <a:lnTo>
                  <a:pt x="7082057" y="1277197"/>
                </a:lnTo>
                <a:lnTo>
                  <a:pt x="0" y="12771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588" r="-1158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TextBox 17"/>
          <p:cNvSpPr txBox="1"/>
          <p:nvPr/>
        </p:nvSpPr>
        <p:spPr>
          <a:xfrm>
            <a:off x="7786045" y="4281630"/>
            <a:ext cx="10120050" cy="1366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2"/>
              </a:lnSpc>
            </a:pPr>
            <a:r>
              <a:rPr lang="en-US" sz="4650" dirty="0">
                <a:solidFill>
                  <a:srgbClr val="FFFFFF"/>
                </a:solidFill>
                <a:latin typeface="Impact"/>
              </a:rPr>
              <a:t>Co-Sponsors/Supporters of</a:t>
            </a:r>
          </a:p>
          <a:p>
            <a:pPr algn="ctr">
              <a:lnSpc>
                <a:spcPts val="5022"/>
              </a:lnSpc>
            </a:pPr>
            <a:r>
              <a:rPr lang="en-US" sz="4650" dirty="0">
                <a:solidFill>
                  <a:srgbClr val="FFFFFF"/>
                </a:solidFill>
                <a:latin typeface="Impact"/>
              </a:rPr>
              <a:t>Events &amp; Organizations...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786045" y="6800172"/>
            <a:ext cx="10120050" cy="1469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5"/>
              </a:lnSpc>
            </a:pPr>
            <a:r>
              <a:rPr lang="en-US" sz="2699" spc="25" dirty="0">
                <a:solidFill>
                  <a:srgbClr val="FFFFFF"/>
                </a:solidFill>
                <a:latin typeface="TT Rounds Condensed"/>
              </a:rPr>
              <a:t>Association for Conflict Resolution, Greater New York Chapter</a:t>
            </a:r>
          </a:p>
          <a:p>
            <a:pPr algn="ctr">
              <a:lnSpc>
                <a:spcPts val="2915"/>
              </a:lnSpc>
            </a:pPr>
            <a:r>
              <a:rPr lang="en-US" sz="2699" spc="24" dirty="0">
                <a:solidFill>
                  <a:srgbClr val="FFFFFF"/>
                </a:solidFill>
                <a:latin typeface="TT Rounds Condensed"/>
              </a:rPr>
              <a:t>Labor and Employment Relations Association (LERA) Houston Chapter</a:t>
            </a:r>
          </a:p>
          <a:p>
            <a:pPr algn="ctr">
              <a:lnSpc>
                <a:spcPts val="2915"/>
              </a:lnSpc>
            </a:pPr>
            <a:r>
              <a:rPr lang="en-US" sz="2699" spc="24" dirty="0">
                <a:solidFill>
                  <a:srgbClr val="FFFFFF"/>
                </a:solidFill>
                <a:latin typeface="TT Rounds Condensed"/>
              </a:rPr>
              <a:t>Sam Houston State University Student Legal &amp; Mediation Services</a:t>
            </a:r>
          </a:p>
          <a:p>
            <a:pPr algn="ctr">
              <a:lnSpc>
                <a:spcPts val="2915"/>
              </a:lnSpc>
            </a:pPr>
            <a:r>
              <a:rPr lang="en-US" sz="2699" spc="25" dirty="0">
                <a:solidFill>
                  <a:srgbClr val="FFFFFF"/>
                </a:solidFill>
                <a:latin typeface="TT Rounds Condensed"/>
              </a:rPr>
              <a:t>Texas Association of Mediators (TAM)</a:t>
            </a:r>
          </a:p>
        </p:txBody>
      </p:sp>
      <p:sp>
        <p:nvSpPr>
          <p:cNvPr id="19" name="AutoShape 19"/>
          <p:cNvSpPr/>
          <p:nvPr/>
        </p:nvSpPr>
        <p:spPr>
          <a:xfrm flipH="1">
            <a:off x="-66346" y="8346269"/>
            <a:ext cx="7480338" cy="64541"/>
          </a:xfrm>
          <a:prstGeom prst="line">
            <a:avLst/>
          </a:prstGeom>
          <a:ln w="76200" cap="rnd">
            <a:solidFill>
              <a:srgbClr val="2A756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20" name="AutoShape 20"/>
          <p:cNvSpPr/>
          <p:nvPr/>
        </p:nvSpPr>
        <p:spPr>
          <a:xfrm flipH="1">
            <a:off x="19662" y="6092698"/>
            <a:ext cx="7480338" cy="64541"/>
          </a:xfrm>
          <a:prstGeom prst="line">
            <a:avLst/>
          </a:prstGeom>
          <a:ln w="76200" cap="rnd">
            <a:solidFill>
              <a:srgbClr val="2A756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2" cy="10287000"/>
            <a:chOff x="0" y="0"/>
            <a:chExt cx="24384002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9" name="Freeform 9" descr="Text  Description automatically generated"/>
          <p:cNvSpPr/>
          <p:nvPr/>
        </p:nvSpPr>
        <p:spPr>
          <a:xfrm>
            <a:off x="9585960" y="349557"/>
            <a:ext cx="7406640" cy="9587888"/>
          </a:xfrm>
          <a:custGeom>
            <a:avLst/>
            <a:gdLst/>
            <a:ahLst/>
            <a:cxnLst/>
            <a:rect l="l" t="t" r="r" b="b"/>
            <a:pathLst>
              <a:path w="7406640" h="9587888">
                <a:moveTo>
                  <a:pt x="0" y="0"/>
                </a:moveTo>
                <a:lnTo>
                  <a:pt x="7406640" y="0"/>
                </a:lnTo>
                <a:lnTo>
                  <a:pt x="7406640" y="9587887"/>
                </a:lnTo>
                <a:lnTo>
                  <a:pt x="0" y="95878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4"/>
          <p:cNvGrpSpPr/>
          <p:nvPr/>
        </p:nvGrpSpPr>
        <p:grpSpPr>
          <a:xfrm>
            <a:off x="0" y="-717"/>
            <a:ext cx="10131477" cy="10287717"/>
            <a:chOff x="0" y="0"/>
            <a:chExt cx="13508636" cy="1371695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13508610" cy="13717015"/>
            </a:xfrm>
            <a:custGeom>
              <a:avLst/>
              <a:gdLst/>
              <a:ahLst/>
              <a:cxnLst/>
              <a:rect l="l" t="t" r="r" b="b"/>
              <a:pathLst>
                <a:path w="13508610" h="13717015">
                  <a:moveTo>
                    <a:pt x="0" y="0"/>
                  </a:moveTo>
                  <a:lnTo>
                    <a:pt x="13508610" y="0"/>
                  </a:lnTo>
                  <a:lnTo>
                    <a:pt x="7155942" y="13717015"/>
                  </a:lnTo>
                  <a:lnTo>
                    <a:pt x="7144766" y="13717015"/>
                  </a:lnTo>
                  <a:lnTo>
                    <a:pt x="5012309" y="13717015"/>
                  </a:lnTo>
                  <a:lnTo>
                    <a:pt x="0" y="13717015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" y="-717"/>
            <a:ext cx="8930670" cy="10287717"/>
            <a:chOff x="0" y="0"/>
            <a:chExt cx="11907560" cy="137169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907520" cy="13717015"/>
            </a:xfrm>
            <a:custGeom>
              <a:avLst/>
              <a:gdLst/>
              <a:ahLst/>
              <a:cxnLst/>
              <a:rect l="l" t="t" r="r" b="b"/>
              <a:pathLst>
                <a:path w="11907520" h="13717015">
                  <a:moveTo>
                    <a:pt x="0" y="0"/>
                  </a:moveTo>
                  <a:lnTo>
                    <a:pt x="11907520" y="0"/>
                  </a:lnTo>
                  <a:lnTo>
                    <a:pt x="5554853" y="13717015"/>
                  </a:lnTo>
                  <a:lnTo>
                    <a:pt x="5543677" y="13717015"/>
                  </a:lnTo>
                  <a:lnTo>
                    <a:pt x="3411220" y="13717015"/>
                  </a:lnTo>
                  <a:lnTo>
                    <a:pt x="0" y="13717015"/>
                  </a:lnTo>
                  <a:close/>
                </a:path>
              </a:pathLst>
            </a:custGeom>
            <a:solidFill>
              <a:srgbClr val="2A756F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65514" y="6469378"/>
            <a:ext cx="5632704" cy="17473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4"/>
              </a:lnSpc>
            </a:pPr>
            <a:r>
              <a:rPr lang="en-US" sz="3300" u="sng" spc="-20" dirty="0">
                <a:solidFill>
                  <a:srgbClr val="FFFFFF"/>
                </a:solidFill>
                <a:latin typeface="TT Rounds Condensed Bold"/>
                <a:hlinkClick r:id="rId4" tooltip="mailto:peermediation@acrhouston.org"/>
              </a:rPr>
              <a:t>peermediation@acrhouston.org</a:t>
            </a:r>
          </a:p>
          <a:p>
            <a:pPr algn="l">
              <a:lnSpc>
                <a:spcPts val="3564"/>
              </a:lnSpc>
            </a:pPr>
            <a:r>
              <a:rPr lang="en-US" sz="3300" spc="-20" dirty="0">
                <a:solidFill>
                  <a:srgbClr val="FFFFFF"/>
                </a:solidFill>
                <a:latin typeface="TT Rounds Condensed Bold"/>
              </a:rPr>
              <a:t>Let us help build your peaceful community!</a:t>
            </a:r>
          </a:p>
        </p:txBody>
      </p:sp>
      <p:sp>
        <p:nvSpPr>
          <p:cNvPr id="10" name="Freeform 10"/>
          <p:cNvSpPr/>
          <p:nvPr/>
        </p:nvSpPr>
        <p:spPr>
          <a:xfrm>
            <a:off x="539459" y="385125"/>
            <a:ext cx="4526280" cy="1538931"/>
          </a:xfrm>
          <a:custGeom>
            <a:avLst/>
            <a:gdLst/>
            <a:ahLst/>
            <a:cxnLst/>
            <a:rect l="l" t="t" r="r" b="b"/>
            <a:pathLst>
              <a:path w="4526280" h="1538931">
                <a:moveTo>
                  <a:pt x="0" y="0"/>
                </a:moveTo>
                <a:lnTo>
                  <a:pt x="4526279" y="0"/>
                </a:lnTo>
                <a:lnTo>
                  <a:pt x="4526279" y="1538931"/>
                </a:lnTo>
                <a:lnTo>
                  <a:pt x="0" y="15389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" r="-16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16479201" y="9580245"/>
            <a:ext cx="460057" cy="456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 dirty="0">
                <a:solidFill>
                  <a:srgbClr val="000000">
                    <a:alpha val="80000"/>
                  </a:srgbClr>
                </a:solidFill>
                <a:latin typeface="TT Rounds Condensed"/>
              </a:rPr>
              <a:t>9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390" y="8875067"/>
            <a:ext cx="5742187" cy="795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spc="22" dirty="0">
                <a:solidFill>
                  <a:srgbClr val="FFFFFF"/>
                </a:solidFill>
                <a:latin typeface="TT Rounds Condensed Bold Italics"/>
              </a:rPr>
              <a:t>Dedicated to the practice and understanding of peaceful conflict resolution at all ages</a:t>
            </a:r>
          </a:p>
        </p:txBody>
      </p:sp>
      <p:sp>
        <p:nvSpPr>
          <p:cNvPr id="13" name="Freeform 13"/>
          <p:cNvSpPr/>
          <p:nvPr/>
        </p:nvSpPr>
        <p:spPr>
          <a:xfrm>
            <a:off x="438666" y="2632188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5486400" h="3086100">
                <a:moveTo>
                  <a:pt x="0" y="0"/>
                </a:moveTo>
                <a:lnTo>
                  <a:pt x="5486400" y="0"/>
                </a:lnTo>
                <a:lnTo>
                  <a:pt x="548640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75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288361" y="4058267"/>
            <a:ext cx="5948079" cy="2170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48"/>
              </a:lnSpc>
            </a:pPr>
            <a:r>
              <a:rPr lang="en-US" sz="6800" spc="-49" dirty="0">
                <a:solidFill>
                  <a:srgbClr val="FFFFFF"/>
                </a:solidFill>
                <a:latin typeface="TT Rounds Condensed Bold"/>
              </a:rPr>
              <a:t>Results  of</a:t>
            </a:r>
          </a:p>
          <a:p>
            <a:pPr algn="l">
              <a:lnSpc>
                <a:spcPts val="8748"/>
              </a:lnSpc>
            </a:pPr>
            <a:r>
              <a:rPr lang="en-US" sz="6800" spc="-49" dirty="0">
                <a:solidFill>
                  <a:srgbClr val="FFFFFF"/>
                </a:solidFill>
                <a:latin typeface="TT Rounds Condensed Bold"/>
              </a:rPr>
              <a:t>Board Election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" y="0"/>
            <a:ext cx="10782076" cy="10287000"/>
            <a:chOff x="0" y="0"/>
            <a:chExt cx="14376102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376146" cy="13716000"/>
            </a:xfrm>
            <a:custGeom>
              <a:avLst/>
              <a:gdLst/>
              <a:ahLst/>
              <a:cxnLst/>
              <a:rect l="l" t="t" r="r" b="b"/>
              <a:pathLst>
                <a:path w="14376146" h="13716000">
                  <a:moveTo>
                    <a:pt x="0" y="0"/>
                  </a:moveTo>
                  <a:lnTo>
                    <a:pt x="14158722" y="0"/>
                  </a:lnTo>
                  <a:lnTo>
                    <a:pt x="14217904" y="353568"/>
                  </a:lnTo>
                  <a:cubicBezTo>
                    <a:pt x="14322171" y="1082167"/>
                    <a:pt x="14376146" y="1826895"/>
                    <a:pt x="14376146" y="2584323"/>
                  </a:cubicBezTo>
                  <a:cubicBezTo>
                    <a:pt x="14376146" y="6796151"/>
                    <a:pt x="12707239" y="10618343"/>
                    <a:pt x="9994773" y="13425424"/>
                  </a:cubicBezTo>
                  <a:lnTo>
                    <a:pt x="9697212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" y="15"/>
            <a:ext cx="10542742" cy="10286985"/>
          </a:xfrm>
          <a:custGeom>
            <a:avLst/>
            <a:gdLst/>
            <a:ahLst/>
            <a:cxnLst/>
            <a:rect l="l" t="t" r="r" b="b"/>
            <a:pathLst>
              <a:path w="10542742" h="10286985">
                <a:moveTo>
                  <a:pt x="0" y="0"/>
                </a:moveTo>
                <a:lnTo>
                  <a:pt x="10542743" y="0"/>
                </a:lnTo>
                <a:lnTo>
                  <a:pt x="10542743" y="10286985"/>
                </a:lnTo>
                <a:lnTo>
                  <a:pt x="0" y="10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895" r="-37223"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257114" cy="10287000"/>
          </a:xfrm>
          <a:custGeom>
            <a:avLst/>
            <a:gdLst/>
            <a:ahLst/>
            <a:cxnLst/>
            <a:rect l="l" t="t" r="r" b="b"/>
            <a:pathLst>
              <a:path w="7257114" h="10287000">
                <a:moveTo>
                  <a:pt x="0" y="0"/>
                </a:moveTo>
                <a:lnTo>
                  <a:pt x="7257114" y="0"/>
                </a:lnTo>
                <a:lnTo>
                  <a:pt x="72571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7040547" cy="10287000"/>
          </a:xfrm>
          <a:custGeom>
            <a:avLst/>
            <a:gdLst/>
            <a:ahLst/>
            <a:cxnLst/>
            <a:rect l="l" t="t" r="r" b="b"/>
            <a:pathLst>
              <a:path w="7040547" h="10287000">
                <a:moveTo>
                  <a:pt x="0" y="0"/>
                </a:moveTo>
                <a:lnTo>
                  <a:pt x="7040547" y="0"/>
                </a:lnTo>
                <a:lnTo>
                  <a:pt x="704054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-1273851" y="0"/>
            <a:ext cx="7040547" cy="10287000"/>
          </a:xfrm>
          <a:custGeom>
            <a:avLst/>
            <a:gdLst/>
            <a:ahLst/>
            <a:cxnLst/>
            <a:rect l="l" t="t" r="r" b="b"/>
            <a:pathLst>
              <a:path w="7040547" h="10287000">
                <a:moveTo>
                  <a:pt x="0" y="0"/>
                </a:moveTo>
                <a:lnTo>
                  <a:pt x="7040547" y="0"/>
                </a:lnTo>
                <a:lnTo>
                  <a:pt x="704054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 descr="Text  Description automatically generated with medium confidence"/>
          <p:cNvSpPr/>
          <p:nvPr/>
        </p:nvSpPr>
        <p:spPr>
          <a:xfrm>
            <a:off x="548121" y="629051"/>
            <a:ext cx="5544030" cy="1383150"/>
          </a:xfrm>
          <a:custGeom>
            <a:avLst/>
            <a:gdLst/>
            <a:ahLst/>
            <a:cxnLst/>
            <a:rect l="l" t="t" r="r" b="b"/>
            <a:pathLst>
              <a:path w="5544030" h="1383150">
                <a:moveTo>
                  <a:pt x="0" y="0"/>
                </a:moveTo>
                <a:lnTo>
                  <a:pt x="5544030" y="0"/>
                </a:lnTo>
                <a:lnTo>
                  <a:pt x="5544030" y="1383150"/>
                </a:lnTo>
                <a:lnTo>
                  <a:pt x="0" y="13831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7040547" y="2500165"/>
            <a:ext cx="10798305" cy="5286670"/>
          </a:xfrm>
          <a:custGeom>
            <a:avLst/>
            <a:gdLst/>
            <a:ahLst/>
            <a:cxnLst/>
            <a:rect l="l" t="t" r="r" b="b"/>
            <a:pathLst>
              <a:path w="10798305" h="5286670">
                <a:moveTo>
                  <a:pt x="0" y="0"/>
                </a:moveTo>
                <a:lnTo>
                  <a:pt x="10798305" y="0"/>
                </a:lnTo>
                <a:lnTo>
                  <a:pt x="10798305" y="5286670"/>
                </a:lnTo>
                <a:lnTo>
                  <a:pt x="0" y="52866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873576" y="4108221"/>
            <a:ext cx="4893120" cy="1821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 dirty="0">
                <a:solidFill>
                  <a:srgbClr val="FFFFFF"/>
                </a:solidFill>
                <a:latin typeface="Arimo Bold"/>
              </a:rPr>
              <a:t>Upcoming Event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44" b="-144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1539240" y="1684020"/>
            <a:ext cx="15209520" cy="5065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630"/>
              </a:lnSpc>
            </a:pPr>
            <a:r>
              <a:rPr lang="en-US" sz="17250" spc="-105" dirty="0">
                <a:solidFill>
                  <a:srgbClr val="FFFFFF"/>
                </a:solidFill>
                <a:latin typeface="TT Rounds Condensed Bold"/>
              </a:rPr>
              <a:t>Thank You</a:t>
            </a:r>
          </a:p>
        </p:txBody>
      </p:sp>
      <p:sp>
        <p:nvSpPr>
          <p:cNvPr id="4" name="Freeform 4" descr="Text  Description automatically generated with medium confidence"/>
          <p:cNvSpPr/>
          <p:nvPr/>
        </p:nvSpPr>
        <p:spPr>
          <a:xfrm>
            <a:off x="5393648" y="6594115"/>
            <a:ext cx="8525567" cy="2126998"/>
          </a:xfrm>
          <a:custGeom>
            <a:avLst/>
            <a:gdLst/>
            <a:ahLst/>
            <a:cxnLst/>
            <a:rect l="l" t="t" r="r" b="b"/>
            <a:pathLst>
              <a:path w="8525567" h="2126998">
                <a:moveTo>
                  <a:pt x="0" y="0"/>
                </a:moveTo>
                <a:lnTo>
                  <a:pt x="8525568" y="0"/>
                </a:lnTo>
                <a:lnTo>
                  <a:pt x="8525568" y="2126998"/>
                </a:lnTo>
                <a:lnTo>
                  <a:pt x="0" y="21269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75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39240" y="4314793"/>
            <a:ext cx="15209520" cy="2434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30"/>
              </a:lnSpc>
            </a:pPr>
            <a:r>
              <a:rPr lang="en-US" sz="17250" spc="-105" dirty="0">
                <a:solidFill>
                  <a:srgbClr val="FFFFFF"/>
                </a:solidFill>
                <a:latin typeface="TT Rounds Condensed Bold"/>
              </a:rPr>
              <a:t>The End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56406" y="0"/>
            <a:ext cx="10287000" cy="102870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48195" r="-1898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453875" y="3472815"/>
            <a:ext cx="5246370" cy="524637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590800" y="-38100"/>
            <a:ext cx="20878800" cy="1774396"/>
            <a:chOff x="0" y="0"/>
            <a:chExt cx="24383980" cy="236586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2365910"/>
            </a:xfrm>
            <a:custGeom>
              <a:avLst/>
              <a:gdLst/>
              <a:ahLst/>
              <a:cxnLst/>
              <a:rect l="l" t="t" r="r" b="b"/>
              <a:pathLst>
                <a:path w="24384000" h="2365910">
                  <a:moveTo>
                    <a:pt x="0" y="0"/>
                  </a:moveTo>
                  <a:lnTo>
                    <a:pt x="24384000" y="0"/>
                  </a:lnTo>
                  <a:lnTo>
                    <a:pt x="24384000" y="2365910"/>
                  </a:lnTo>
                  <a:lnTo>
                    <a:pt x="0" y="2365910"/>
                  </a:lnTo>
                  <a:close/>
                </a:path>
              </a:pathLst>
            </a:custGeom>
            <a:solidFill>
              <a:srgbClr val="2A756F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037899" y="518477"/>
            <a:ext cx="10078323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dirty="0">
                <a:solidFill>
                  <a:srgbClr val="FFFFFF"/>
                </a:solidFill>
                <a:latin typeface="Canva Sans Bold"/>
              </a:rPr>
              <a:t>Greetings from the President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" y="-8558"/>
            <a:ext cx="18287985" cy="2541519"/>
            <a:chOff x="0" y="0"/>
            <a:chExt cx="24383980" cy="33886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3388741"/>
            </a:xfrm>
            <a:custGeom>
              <a:avLst/>
              <a:gdLst/>
              <a:ahLst/>
              <a:cxnLst/>
              <a:rect l="l" t="t" r="r" b="b"/>
              <a:pathLst>
                <a:path w="24384000" h="3388741">
                  <a:moveTo>
                    <a:pt x="0" y="0"/>
                  </a:moveTo>
                  <a:lnTo>
                    <a:pt x="24384000" y="0"/>
                  </a:lnTo>
                  <a:lnTo>
                    <a:pt x="24384000" y="3388741"/>
                  </a:lnTo>
                  <a:lnTo>
                    <a:pt x="0" y="3388741"/>
                  </a:lnTo>
                  <a:close/>
                </a:path>
              </a:pathLst>
            </a:custGeom>
            <a:solidFill>
              <a:srgbClr val="2A756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2532962"/>
            <a:ext cx="18287985" cy="7754039"/>
            <a:chOff x="0" y="0"/>
            <a:chExt cx="24383980" cy="1033871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0338689"/>
            </a:xfrm>
            <a:custGeom>
              <a:avLst/>
              <a:gdLst/>
              <a:ahLst/>
              <a:cxnLst/>
              <a:rect l="l" t="t" r="r" b="b"/>
              <a:pathLst>
                <a:path w="24384000" h="10338689">
                  <a:moveTo>
                    <a:pt x="0" y="0"/>
                  </a:moveTo>
                  <a:lnTo>
                    <a:pt x="24384000" y="0"/>
                  </a:lnTo>
                  <a:lnTo>
                    <a:pt x="24384000" y="10338689"/>
                  </a:lnTo>
                  <a:lnTo>
                    <a:pt x="0" y="10338689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" name="Freeform 6" descr="Text  Description automatically generated with medium confidence"/>
          <p:cNvSpPr/>
          <p:nvPr/>
        </p:nvSpPr>
        <p:spPr>
          <a:xfrm>
            <a:off x="483261" y="651746"/>
            <a:ext cx="4937760" cy="1231895"/>
          </a:xfrm>
          <a:custGeom>
            <a:avLst/>
            <a:gdLst/>
            <a:ahLst/>
            <a:cxnLst/>
            <a:rect l="l" t="t" r="r" b="b"/>
            <a:pathLst>
              <a:path w="4937760" h="1231895">
                <a:moveTo>
                  <a:pt x="0" y="0"/>
                </a:moveTo>
                <a:lnTo>
                  <a:pt x="4937760" y="0"/>
                </a:lnTo>
                <a:lnTo>
                  <a:pt x="4937760" y="1231894"/>
                </a:lnTo>
                <a:lnTo>
                  <a:pt x="0" y="1231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5570413" y="3585508"/>
            <a:ext cx="2283028" cy="5978279"/>
          </a:xfrm>
          <a:custGeom>
            <a:avLst/>
            <a:gdLst/>
            <a:ahLst/>
            <a:cxnLst/>
            <a:rect l="l" t="t" r="r" b="b"/>
            <a:pathLst>
              <a:path w="2283028" h="5978279">
                <a:moveTo>
                  <a:pt x="0" y="0"/>
                </a:moveTo>
                <a:lnTo>
                  <a:pt x="2283028" y="0"/>
                </a:lnTo>
                <a:lnTo>
                  <a:pt x="2283028" y="5978279"/>
                </a:lnTo>
                <a:lnTo>
                  <a:pt x="0" y="59782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1814" r="-261216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TextBox 8"/>
          <p:cNvSpPr txBox="1"/>
          <p:nvPr/>
        </p:nvSpPr>
        <p:spPr>
          <a:xfrm>
            <a:off x="6467325" y="923297"/>
            <a:ext cx="11386116" cy="905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4"/>
              </a:lnSpc>
            </a:pPr>
            <a:r>
              <a:rPr lang="en-US" sz="6300" dirty="0">
                <a:solidFill>
                  <a:srgbClr val="FFFFFF"/>
                </a:solidFill>
                <a:latin typeface="Arimo Bold"/>
              </a:rPr>
              <a:t>ACR Houston Board Election</a:t>
            </a:r>
          </a:p>
        </p:txBody>
      </p:sp>
      <p:sp>
        <p:nvSpPr>
          <p:cNvPr id="9" name="TextBox 9"/>
          <p:cNvSpPr txBox="1"/>
          <p:nvPr/>
        </p:nvSpPr>
        <p:spPr>
          <a:xfrm rot="-5400000">
            <a:off x="-1892098" y="6171856"/>
            <a:ext cx="5365346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9"/>
              </a:lnSpc>
              <a:spcBef>
                <a:spcPct val="0"/>
              </a:spcBef>
            </a:pPr>
            <a:r>
              <a:rPr lang="en-US" sz="3250" spc="29" dirty="0">
                <a:solidFill>
                  <a:srgbClr val="000000"/>
                </a:solidFill>
                <a:latin typeface="TT Rounds Condensed Bold"/>
              </a:rPr>
              <a:t>January 29, 2024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025334" y="3517758"/>
            <a:ext cx="12237333" cy="5970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dirty="0">
                <a:solidFill>
                  <a:srgbClr val="000000"/>
                </a:solidFill>
                <a:latin typeface="Canva Sans Bold"/>
              </a:rPr>
              <a:t>Vote for 2024 </a:t>
            </a:r>
          </a:p>
          <a:p>
            <a:pPr algn="ctr">
              <a:lnSpc>
                <a:spcPts val="9520"/>
              </a:lnSpc>
            </a:pPr>
            <a:r>
              <a:rPr lang="en-US" sz="6800" dirty="0">
                <a:solidFill>
                  <a:srgbClr val="000000"/>
                </a:solidFill>
                <a:latin typeface="Canva Sans Bold"/>
              </a:rPr>
              <a:t>ACRH Board of Directors</a:t>
            </a:r>
          </a:p>
          <a:p>
            <a:pPr algn="ctr">
              <a:lnSpc>
                <a:spcPts val="9520"/>
              </a:lnSpc>
            </a:pPr>
            <a:endParaRPr lang="en-US" sz="6800" dirty="0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9520"/>
              </a:lnSpc>
            </a:pPr>
            <a:r>
              <a:rPr lang="en-US" sz="6800" u="sng" dirty="0">
                <a:solidFill>
                  <a:srgbClr val="175D9F"/>
                </a:solidFill>
                <a:latin typeface="Canva Sans Bold"/>
                <a:hlinkClick r:id="rId5" tooltip="https://forms.gle/hyWhFJnm6r51iFAb6"/>
              </a:rPr>
              <a:t>https://forms.gle/hyWhFJnm6r51iFAb6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-4986"/>
            <a:ext cx="18288000" cy="10291953"/>
          </a:xfrm>
          <a:custGeom>
            <a:avLst/>
            <a:gdLst/>
            <a:ahLst/>
            <a:cxnLst/>
            <a:rect l="l" t="t" r="r" b="b"/>
            <a:pathLst>
              <a:path w="24384000" h="13722604">
                <a:moveTo>
                  <a:pt x="0" y="0"/>
                </a:moveTo>
                <a:lnTo>
                  <a:pt x="24384000" y="0"/>
                </a:lnTo>
                <a:lnTo>
                  <a:pt x="24384000" y="13722604"/>
                </a:lnTo>
                <a:lnTo>
                  <a:pt x="0" y="13722604"/>
                </a:lnTo>
                <a:close/>
              </a:path>
            </a:pathLst>
          </a:custGeom>
          <a:solidFill>
            <a:srgbClr val="2A756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AutoShape 4"/>
          <p:cNvSpPr/>
          <p:nvPr/>
        </p:nvSpPr>
        <p:spPr>
          <a:xfrm rot="14268">
            <a:off x="-38179" y="2362348"/>
            <a:ext cx="18359594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5" name="Group 5"/>
          <p:cNvGrpSpPr/>
          <p:nvPr/>
        </p:nvGrpSpPr>
        <p:grpSpPr>
          <a:xfrm>
            <a:off x="-38100" y="2549367"/>
            <a:ext cx="18283236" cy="5150146"/>
            <a:chOff x="0" y="0"/>
            <a:chExt cx="24377648" cy="68668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77650" cy="6866890"/>
            </a:xfrm>
            <a:custGeom>
              <a:avLst/>
              <a:gdLst/>
              <a:ahLst/>
              <a:cxnLst/>
              <a:rect l="l" t="t" r="r" b="b"/>
              <a:pathLst>
                <a:path w="24377650" h="6866890">
                  <a:moveTo>
                    <a:pt x="0" y="0"/>
                  </a:moveTo>
                  <a:lnTo>
                    <a:pt x="24377650" y="0"/>
                  </a:lnTo>
                  <a:lnTo>
                    <a:pt x="24377650" y="6866890"/>
                  </a:lnTo>
                  <a:lnTo>
                    <a:pt x="0" y="6866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7" name="AutoShape 7"/>
          <p:cNvSpPr/>
          <p:nvPr/>
        </p:nvSpPr>
        <p:spPr>
          <a:xfrm rot="14268">
            <a:off x="-38179" y="7886553"/>
            <a:ext cx="18359594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Freeform 8" descr="ACRHouston_logo.png"/>
          <p:cNvSpPr/>
          <p:nvPr/>
        </p:nvSpPr>
        <p:spPr>
          <a:xfrm>
            <a:off x="838865" y="455028"/>
            <a:ext cx="4663440" cy="1736727"/>
          </a:xfrm>
          <a:custGeom>
            <a:avLst/>
            <a:gdLst/>
            <a:ahLst/>
            <a:cxnLst/>
            <a:rect l="l" t="t" r="r" b="b"/>
            <a:pathLst>
              <a:path w="4663440" h="1736727">
                <a:moveTo>
                  <a:pt x="0" y="0"/>
                </a:moveTo>
                <a:lnTo>
                  <a:pt x="4663440" y="0"/>
                </a:lnTo>
                <a:lnTo>
                  <a:pt x="4663440" y="1736727"/>
                </a:lnTo>
                <a:lnTo>
                  <a:pt x="0" y="17367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9507" r="-2409" b="4369"/>
            </a:stretch>
          </a:blipFill>
          <a:ln w="12700">
            <a:solidFill>
              <a:schemeClr val="tx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7391401" y="708043"/>
            <a:ext cx="9966296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832"/>
              </a:lnSpc>
            </a:pPr>
            <a:r>
              <a:rPr lang="en-US" sz="5400" dirty="0">
                <a:solidFill>
                  <a:srgbClr val="FFFFFF"/>
                </a:solidFill>
                <a:latin typeface="Arimo Bold Italics"/>
              </a:rPr>
              <a:t>ACRH Annual Meeting and</a:t>
            </a:r>
          </a:p>
          <a:p>
            <a:pPr algn="r">
              <a:lnSpc>
                <a:spcPts val="5832"/>
              </a:lnSpc>
            </a:pPr>
            <a:r>
              <a:rPr lang="en-US" sz="5400" dirty="0">
                <a:solidFill>
                  <a:srgbClr val="FFFFFF"/>
                </a:solidFill>
                <a:latin typeface="Arimo Bold Italics"/>
              </a:rPr>
              <a:t>Winter Social </a:t>
            </a:r>
            <a:r>
              <a:rPr lang="en-US" sz="5400" spc="-29" dirty="0">
                <a:solidFill>
                  <a:schemeClr val="bg1"/>
                </a:solidFill>
                <a:latin typeface="TT Rounds Condensed Bold"/>
              </a:rPr>
              <a:t>(Virtual Event)</a:t>
            </a:r>
          </a:p>
          <a:p>
            <a:pPr algn="r">
              <a:lnSpc>
                <a:spcPts val="5832"/>
              </a:lnSpc>
            </a:pPr>
            <a:endParaRPr lang="en-US" sz="5400" dirty="0">
              <a:solidFill>
                <a:srgbClr val="FFFFFF"/>
              </a:solidFill>
              <a:latin typeface="Arimo Bold Itali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209645" y="9022059"/>
            <a:ext cx="3868710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spc="39" dirty="0">
                <a:solidFill>
                  <a:schemeClr val="bg1"/>
                </a:solidFill>
                <a:latin typeface="TT Rounds Condensed Bold"/>
              </a:rPr>
              <a:t>January 29, 2023</a:t>
            </a:r>
          </a:p>
        </p:txBody>
      </p:sp>
      <p:pic>
        <p:nvPicPr>
          <p:cNvPr id="13" name="Picture 12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3166CB42-2B1F-27F0-FC3E-356D21FB61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36"/>
          <a:stretch/>
        </p:blipFill>
        <p:spPr>
          <a:xfrm>
            <a:off x="4648200" y="4519592"/>
            <a:ext cx="6101451" cy="3218041"/>
          </a:xfrm>
          <a:prstGeom prst="rect">
            <a:avLst/>
          </a:prstGeom>
        </p:spPr>
      </p:pic>
      <p:pic>
        <p:nvPicPr>
          <p:cNvPr id="14" name="Picture 13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0D24C417-EAB8-4C07-065A-F9F0FBD22B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415"/>
          <a:stretch/>
        </p:blipFill>
        <p:spPr>
          <a:xfrm>
            <a:off x="32435" y="2916314"/>
            <a:ext cx="4539565" cy="2455786"/>
          </a:xfrm>
          <a:prstGeom prst="rect">
            <a:avLst/>
          </a:prstGeom>
        </p:spPr>
      </p:pic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B7A196B-2188-F5E5-DF7A-9769F3EE24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4976" b="3583"/>
          <a:stretch/>
        </p:blipFill>
        <p:spPr>
          <a:xfrm>
            <a:off x="10820400" y="2472858"/>
            <a:ext cx="7315200" cy="5288113"/>
          </a:xfrm>
          <a:prstGeom prst="rect">
            <a:avLst/>
          </a:prstGeom>
        </p:spPr>
      </p:pic>
      <p:sp>
        <p:nvSpPr>
          <p:cNvPr id="16" name="TextBox 12">
            <a:extLst>
              <a:ext uri="{FF2B5EF4-FFF2-40B4-BE49-F238E27FC236}">
                <a16:creationId xmlns:a16="http://schemas.microsoft.com/office/drawing/2014/main" id="{5BDFD57E-4D44-ACF5-0F83-8A9879C11310}"/>
              </a:ext>
            </a:extLst>
          </p:cNvPr>
          <p:cNvSpPr txBox="1"/>
          <p:nvPr/>
        </p:nvSpPr>
        <p:spPr>
          <a:xfrm>
            <a:off x="5837585" y="3467661"/>
            <a:ext cx="3868710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400" spc="39" dirty="0">
                <a:latin typeface="TT Rounds Condensed Bold"/>
              </a:rPr>
              <a:t>Dr. Diana Pino, </a:t>
            </a:r>
          </a:p>
          <a:p>
            <a:pPr algn="ctr"/>
            <a:r>
              <a:rPr lang="en-US" sz="2400" spc="39" dirty="0">
                <a:latin typeface="TT Rounds Condensed Bold"/>
              </a:rPr>
              <a:t>ACR Houston President 2022</a:t>
            </a:r>
          </a:p>
        </p:txBody>
      </p:sp>
      <p:pic>
        <p:nvPicPr>
          <p:cNvPr id="17" name="Picture 16" descr="A picture containing text, electronics, indoor, screen&#10;&#10;Description automatically generated">
            <a:extLst>
              <a:ext uri="{FF2B5EF4-FFF2-40B4-BE49-F238E27FC236}">
                <a16:creationId xmlns:a16="http://schemas.microsoft.com/office/drawing/2014/main" id="{57708D5E-1033-9357-7B16-69B9471555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414"/>
          <a:stretch/>
        </p:blipFill>
        <p:spPr>
          <a:xfrm>
            <a:off x="32435" y="5324603"/>
            <a:ext cx="4529138" cy="24096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0150" y="-7144"/>
            <a:ext cx="5000623" cy="5007771"/>
            <a:chOff x="0" y="0"/>
            <a:chExt cx="6667498" cy="6677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67500" cy="6677025"/>
            </a:xfrm>
            <a:custGeom>
              <a:avLst/>
              <a:gdLst/>
              <a:ahLst/>
              <a:cxnLst/>
              <a:rect l="l" t="t" r="r" b="b"/>
              <a:pathLst>
                <a:path w="6667500" h="6677025">
                  <a:moveTo>
                    <a:pt x="0" y="4884166"/>
                  </a:moveTo>
                  <a:lnTo>
                    <a:pt x="0" y="0"/>
                  </a:lnTo>
                  <a:lnTo>
                    <a:pt x="6667500" y="0"/>
                  </a:lnTo>
                  <a:lnTo>
                    <a:pt x="6667500" y="4884166"/>
                  </a:lnTo>
                  <a:lnTo>
                    <a:pt x="3333750" y="6677025"/>
                  </a:lnTo>
                  <a:close/>
                </a:path>
              </a:pathLst>
            </a:custGeom>
            <a:solidFill>
              <a:srgbClr val="2A756F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" name="Freeform 4" descr="Text  Description automatically generated with medium confidence"/>
          <p:cNvSpPr/>
          <p:nvPr/>
        </p:nvSpPr>
        <p:spPr>
          <a:xfrm>
            <a:off x="1258466" y="412753"/>
            <a:ext cx="4937760" cy="1231894"/>
          </a:xfrm>
          <a:custGeom>
            <a:avLst/>
            <a:gdLst/>
            <a:ahLst/>
            <a:cxnLst/>
            <a:rect l="l" t="t" r="r" b="b"/>
            <a:pathLst>
              <a:path w="4937760" h="1231894">
                <a:moveTo>
                  <a:pt x="0" y="0"/>
                </a:moveTo>
                <a:lnTo>
                  <a:pt x="4937760" y="0"/>
                </a:lnTo>
                <a:lnTo>
                  <a:pt x="4937760" y="1231894"/>
                </a:lnTo>
                <a:lnTo>
                  <a:pt x="0" y="1231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1349906" y="2937720"/>
            <a:ext cx="4754880" cy="521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8"/>
              </a:lnSpc>
            </a:pPr>
            <a:r>
              <a:rPr lang="en-US" sz="3600" dirty="0">
                <a:solidFill>
                  <a:srgbClr val="FFFFFF"/>
                </a:solidFill>
                <a:latin typeface="Arimo Bold"/>
              </a:rPr>
              <a:t>Sponsored Event</a:t>
            </a:r>
          </a:p>
        </p:txBody>
      </p:sp>
      <p:sp>
        <p:nvSpPr>
          <p:cNvPr id="7" name="Freeform 7" descr="Text, application  Description automatically generated"/>
          <p:cNvSpPr/>
          <p:nvPr/>
        </p:nvSpPr>
        <p:spPr>
          <a:xfrm>
            <a:off x="7040547" y="3188989"/>
            <a:ext cx="10835640" cy="3909020"/>
          </a:xfrm>
          <a:custGeom>
            <a:avLst/>
            <a:gdLst/>
            <a:ahLst/>
            <a:cxnLst/>
            <a:rect l="l" t="t" r="r" b="b"/>
            <a:pathLst>
              <a:path w="10835640" h="3909020">
                <a:moveTo>
                  <a:pt x="0" y="0"/>
                </a:moveTo>
                <a:lnTo>
                  <a:pt x="10835640" y="0"/>
                </a:lnTo>
                <a:lnTo>
                  <a:pt x="10835640" y="3909020"/>
                </a:lnTo>
                <a:lnTo>
                  <a:pt x="0" y="3909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2" t="1408" r="-1623" b="-1565"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0150" y="-7144"/>
            <a:ext cx="5000623" cy="5007771"/>
            <a:chOff x="0" y="0"/>
            <a:chExt cx="6667498" cy="6677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67500" cy="6677025"/>
            </a:xfrm>
            <a:custGeom>
              <a:avLst/>
              <a:gdLst/>
              <a:ahLst/>
              <a:cxnLst/>
              <a:rect l="l" t="t" r="r" b="b"/>
              <a:pathLst>
                <a:path w="6667500" h="6677025">
                  <a:moveTo>
                    <a:pt x="0" y="4884166"/>
                  </a:moveTo>
                  <a:lnTo>
                    <a:pt x="0" y="0"/>
                  </a:lnTo>
                  <a:lnTo>
                    <a:pt x="6667500" y="0"/>
                  </a:lnTo>
                  <a:lnTo>
                    <a:pt x="6667500" y="4884166"/>
                  </a:lnTo>
                  <a:lnTo>
                    <a:pt x="3333750" y="6677025"/>
                  </a:lnTo>
                  <a:close/>
                </a:path>
              </a:pathLst>
            </a:custGeom>
            <a:solidFill>
              <a:srgbClr val="2A756F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" name="Freeform 4" descr="Text  Description automatically generated with medium confidence"/>
          <p:cNvSpPr/>
          <p:nvPr/>
        </p:nvSpPr>
        <p:spPr>
          <a:xfrm>
            <a:off x="1258466" y="412753"/>
            <a:ext cx="4937760" cy="1231894"/>
          </a:xfrm>
          <a:custGeom>
            <a:avLst/>
            <a:gdLst/>
            <a:ahLst/>
            <a:cxnLst/>
            <a:rect l="l" t="t" r="r" b="b"/>
            <a:pathLst>
              <a:path w="4937760" h="1231894">
                <a:moveTo>
                  <a:pt x="0" y="0"/>
                </a:moveTo>
                <a:lnTo>
                  <a:pt x="4937760" y="0"/>
                </a:lnTo>
                <a:lnTo>
                  <a:pt x="4937760" y="1231894"/>
                </a:lnTo>
                <a:lnTo>
                  <a:pt x="0" y="1231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1349906" y="2937720"/>
            <a:ext cx="4754880" cy="521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8"/>
              </a:lnSpc>
            </a:pPr>
            <a:r>
              <a:rPr lang="en-US" sz="3600" dirty="0">
                <a:solidFill>
                  <a:srgbClr val="FFFFFF"/>
                </a:solidFill>
                <a:latin typeface="Arimo Bold"/>
              </a:rPr>
              <a:t>Sponsored Event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58466" y="6305551"/>
            <a:ext cx="5356082" cy="836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9"/>
              </a:lnSpc>
            </a:pPr>
            <a:r>
              <a:rPr lang="en-US" sz="3250" spc="26" dirty="0">
                <a:solidFill>
                  <a:srgbClr val="000000"/>
                </a:solidFill>
                <a:latin typeface="TT Rounds Condensed Bold"/>
              </a:rPr>
              <a:t>Conflict Resolution Month</a:t>
            </a:r>
          </a:p>
          <a:p>
            <a:pPr algn="ctr">
              <a:lnSpc>
                <a:spcPts val="3239"/>
              </a:lnSpc>
            </a:pPr>
            <a:r>
              <a:rPr lang="en-US" sz="3250" spc="28" dirty="0">
                <a:solidFill>
                  <a:srgbClr val="000000"/>
                </a:solidFill>
                <a:latin typeface="TT Rounds Condensed Bold"/>
              </a:rPr>
              <a:t>October 2023</a:t>
            </a:r>
          </a:p>
        </p:txBody>
      </p:sp>
      <p:sp>
        <p:nvSpPr>
          <p:cNvPr id="7" name="Freeform 7"/>
          <p:cNvSpPr/>
          <p:nvPr/>
        </p:nvSpPr>
        <p:spPr>
          <a:xfrm>
            <a:off x="9818410" y="5143500"/>
            <a:ext cx="6519657" cy="3497651"/>
          </a:xfrm>
          <a:custGeom>
            <a:avLst/>
            <a:gdLst/>
            <a:ahLst/>
            <a:cxnLst/>
            <a:rect l="l" t="t" r="r" b="b"/>
            <a:pathLst>
              <a:path w="6519657" h="3497651">
                <a:moveTo>
                  <a:pt x="0" y="0"/>
                </a:moveTo>
                <a:lnTo>
                  <a:pt x="6519657" y="0"/>
                </a:lnTo>
                <a:lnTo>
                  <a:pt x="6519657" y="3497651"/>
                </a:lnTo>
                <a:lnTo>
                  <a:pt x="0" y="34976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80736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TextBox 8"/>
          <p:cNvSpPr txBox="1"/>
          <p:nvPr/>
        </p:nvSpPr>
        <p:spPr>
          <a:xfrm>
            <a:off x="10094334" y="2206228"/>
            <a:ext cx="5967810" cy="200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dirty="0">
                <a:solidFill>
                  <a:srgbClr val="000000"/>
                </a:solidFill>
                <a:latin typeface="Arial"/>
              </a:rPr>
              <a:t>SHSU Conflict Resolution Month 2023</a:t>
            </a:r>
          </a:p>
          <a:p>
            <a:pPr algn="ctr">
              <a:lnSpc>
                <a:spcPts val="5040"/>
              </a:lnSpc>
            </a:pPr>
            <a:r>
              <a:rPr lang="en-US" sz="4200" dirty="0">
                <a:solidFill>
                  <a:srgbClr val="000000"/>
                </a:solidFill>
                <a:latin typeface="Arial"/>
              </a:rPr>
              <a:t>Webinar Series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986814" y="8263258"/>
            <a:ext cx="8253412" cy="23812"/>
          </a:xfrm>
          <a:prstGeom prst="line">
            <a:avLst/>
          </a:prstGeom>
          <a:ln w="952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028700" y="2463839"/>
            <a:ext cx="8115300" cy="2679661"/>
          </a:xfrm>
          <a:custGeom>
            <a:avLst/>
            <a:gdLst/>
            <a:ahLst/>
            <a:cxnLst/>
            <a:rect l="l" t="t" r="r" b="b"/>
            <a:pathLst>
              <a:path w="8115300" h="2679661">
                <a:moveTo>
                  <a:pt x="0" y="0"/>
                </a:moveTo>
                <a:lnTo>
                  <a:pt x="8115300" y="0"/>
                </a:lnTo>
                <a:lnTo>
                  <a:pt x="8115300" y="2679661"/>
                </a:lnTo>
                <a:lnTo>
                  <a:pt x="0" y="2679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632" t="-2813" b="-281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9869224" y="651191"/>
            <a:ext cx="7981780" cy="4492309"/>
          </a:xfrm>
          <a:custGeom>
            <a:avLst/>
            <a:gdLst/>
            <a:ahLst/>
            <a:cxnLst/>
            <a:rect l="l" t="t" r="r" b="b"/>
            <a:pathLst>
              <a:path w="7981780" h="4492309">
                <a:moveTo>
                  <a:pt x="0" y="0"/>
                </a:moveTo>
                <a:lnTo>
                  <a:pt x="7981779" y="0"/>
                </a:lnTo>
                <a:lnTo>
                  <a:pt x="7981779" y="4492309"/>
                </a:lnTo>
                <a:lnTo>
                  <a:pt x="0" y="44923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1028700" y="5980520"/>
            <a:ext cx="7429453" cy="3931895"/>
          </a:xfrm>
          <a:custGeom>
            <a:avLst/>
            <a:gdLst/>
            <a:ahLst/>
            <a:cxnLst/>
            <a:rect l="l" t="t" r="r" b="b"/>
            <a:pathLst>
              <a:path w="7429453" h="3931895">
                <a:moveTo>
                  <a:pt x="0" y="0"/>
                </a:moveTo>
                <a:lnTo>
                  <a:pt x="7429453" y="0"/>
                </a:lnTo>
                <a:lnTo>
                  <a:pt x="7429453" y="3931895"/>
                </a:lnTo>
                <a:lnTo>
                  <a:pt x="0" y="3931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9144000" y="5375843"/>
            <a:ext cx="8707003" cy="4536572"/>
          </a:xfrm>
          <a:custGeom>
            <a:avLst/>
            <a:gdLst/>
            <a:ahLst/>
            <a:cxnLst/>
            <a:rect l="l" t="t" r="r" b="b"/>
            <a:pathLst>
              <a:path w="8707003" h="4536572">
                <a:moveTo>
                  <a:pt x="0" y="0"/>
                </a:moveTo>
                <a:lnTo>
                  <a:pt x="8707003" y="0"/>
                </a:lnTo>
                <a:lnTo>
                  <a:pt x="8707003" y="4536572"/>
                </a:lnTo>
                <a:lnTo>
                  <a:pt x="0" y="45365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 rot="-5400000">
            <a:off x="-1337156" y="7116051"/>
            <a:ext cx="3566222" cy="383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3250" spc="22" dirty="0">
                <a:solidFill>
                  <a:srgbClr val="000000"/>
                </a:solidFill>
                <a:latin typeface="TT Rounds Condensed Bold"/>
              </a:rPr>
              <a:t>November 8, 2023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82296" y="1143000"/>
            <a:ext cx="6755130" cy="86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750" spc="-22" dirty="0">
                <a:solidFill>
                  <a:srgbClr val="000000"/>
                </a:solidFill>
                <a:latin typeface="TT Rounds Condensed Bold"/>
              </a:rPr>
              <a:t>Association for Conflict Resolution,</a:t>
            </a:r>
          </a:p>
          <a:p>
            <a:pPr algn="ctr">
              <a:lnSpc>
                <a:spcPts val="3240"/>
              </a:lnSpc>
            </a:pPr>
            <a:r>
              <a:rPr lang="en-US" sz="3750" spc="-22" dirty="0">
                <a:solidFill>
                  <a:srgbClr val="000000"/>
                </a:solidFill>
                <a:latin typeface="TT Rounds Condensed Bold"/>
              </a:rPr>
              <a:t>Greater New York Chapter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0150" y="-7144"/>
            <a:ext cx="5000623" cy="5007771"/>
            <a:chOff x="0" y="0"/>
            <a:chExt cx="6667498" cy="6677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67500" cy="6677025"/>
            </a:xfrm>
            <a:custGeom>
              <a:avLst/>
              <a:gdLst/>
              <a:ahLst/>
              <a:cxnLst/>
              <a:rect l="l" t="t" r="r" b="b"/>
              <a:pathLst>
                <a:path w="6667500" h="6677025">
                  <a:moveTo>
                    <a:pt x="0" y="4884166"/>
                  </a:moveTo>
                  <a:lnTo>
                    <a:pt x="0" y="0"/>
                  </a:lnTo>
                  <a:lnTo>
                    <a:pt x="6667500" y="0"/>
                  </a:lnTo>
                  <a:lnTo>
                    <a:pt x="6667500" y="4884166"/>
                  </a:lnTo>
                  <a:lnTo>
                    <a:pt x="3333750" y="6677025"/>
                  </a:lnTo>
                  <a:close/>
                </a:path>
              </a:pathLst>
            </a:custGeom>
            <a:solidFill>
              <a:srgbClr val="2A756F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" name="Freeform 4" descr="Text  Description automatically generated with medium confidence"/>
          <p:cNvSpPr/>
          <p:nvPr/>
        </p:nvSpPr>
        <p:spPr>
          <a:xfrm>
            <a:off x="1258466" y="412753"/>
            <a:ext cx="4937760" cy="1231894"/>
          </a:xfrm>
          <a:custGeom>
            <a:avLst/>
            <a:gdLst/>
            <a:ahLst/>
            <a:cxnLst/>
            <a:rect l="l" t="t" r="r" b="b"/>
            <a:pathLst>
              <a:path w="4937760" h="1231894">
                <a:moveTo>
                  <a:pt x="0" y="0"/>
                </a:moveTo>
                <a:lnTo>
                  <a:pt x="4937760" y="0"/>
                </a:lnTo>
                <a:lnTo>
                  <a:pt x="4937760" y="1231894"/>
                </a:lnTo>
                <a:lnTo>
                  <a:pt x="0" y="1231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1349906" y="3347963"/>
            <a:ext cx="475488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8"/>
              </a:lnSpc>
            </a:pPr>
            <a:r>
              <a:rPr lang="en-US" sz="3600" dirty="0">
                <a:solidFill>
                  <a:srgbClr val="FFFFFF"/>
                </a:solidFill>
                <a:latin typeface="Arimo Bold"/>
              </a:rPr>
              <a:t>Speaker Series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F48BC9-DEA5-B46F-4BF9-5C068BC5FD41}"/>
              </a:ext>
            </a:extLst>
          </p:cNvPr>
          <p:cNvSpPr txBox="1"/>
          <p:nvPr/>
        </p:nvSpPr>
        <p:spPr>
          <a:xfrm>
            <a:off x="2083700" y="1557154"/>
            <a:ext cx="41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Luke Archer</a:t>
            </a:r>
          </a:p>
          <a:p>
            <a:r>
              <a:rPr lang="en-US" sz="4800" b="1" dirty="0">
                <a:solidFill>
                  <a:schemeClr val="bg1"/>
                </a:solidFill>
              </a:rPr>
              <a:t>Verbal Aikido</a:t>
            </a:r>
          </a:p>
        </p:txBody>
      </p:sp>
      <p:pic>
        <p:nvPicPr>
          <p:cNvPr id="15" name="Picture 14" descr="A person and person in a room&#10;&#10;Description automatically generated">
            <a:extLst>
              <a:ext uri="{FF2B5EF4-FFF2-40B4-BE49-F238E27FC236}">
                <a16:creationId xmlns:a16="http://schemas.microsoft.com/office/drawing/2014/main" id="{412A4895-DBE9-A75F-3346-B7021F141E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5" r="36666"/>
          <a:stretch/>
        </p:blipFill>
        <p:spPr>
          <a:xfrm rot="5400000">
            <a:off x="6796087" y="5691187"/>
            <a:ext cx="3962400" cy="5000625"/>
          </a:xfrm>
          <a:prstGeom prst="rect">
            <a:avLst/>
          </a:prstGeom>
        </p:spPr>
      </p:pic>
      <p:pic>
        <p:nvPicPr>
          <p:cNvPr id="13" name="Picture 12" descr="A group of people sitting on a couch&#10;&#10;Description automatically generated">
            <a:extLst>
              <a:ext uri="{FF2B5EF4-FFF2-40B4-BE49-F238E27FC236}">
                <a16:creationId xmlns:a16="http://schemas.microsoft.com/office/drawing/2014/main" id="{C28CA6CE-016A-6CAC-B477-11BF01B4E5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7"/>
          <a:stretch/>
        </p:blipFill>
        <p:spPr>
          <a:xfrm>
            <a:off x="11348357" y="149804"/>
            <a:ext cx="6619478" cy="34899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702D8CC-9643-0333-4A35-992C403D8129}"/>
              </a:ext>
            </a:extLst>
          </p:cNvPr>
          <p:cNvSpPr txBox="1"/>
          <p:nvPr/>
        </p:nvSpPr>
        <p:spPr>
          <a:xfrm rot="16200000">
            <a:off x="-1204183" y="1742167"/>
            <a:ext cx="36302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50" b="1" dirty="0"/>
              <a:t>November 12, 2023</a:t>
            </a:r>
          </a:p>
        </p:txBody>
      </p:sp>
      <p:pic>
        <p:nvPicPr>
          <p:cNvPr id="18" name="Picture 17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13581AB4-0BF9-3779-B21A-41137505B8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2" t="15366" r="33906"/>
          <a:stretch/>
        </p:blipFill>
        <p:spPr>
          <a:xfrm>
            <a:off x="405137" y="4069249"/>
            <a:ext cx="5829188" cy="6379555"/>
          </a:xfrm>
          <a:prstGeom prst="rect">
            <a:avLst/>
          </a:prstGeom>
        </p:spPr>
      </p:pic>
      <p:pic>
        <p:nvPicPr>
          <p:cNvPr id="20" name="Picture 19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8E670F74-FC9C-9BD6-18FC-E3AFFF5323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3787848"/>
            <a:ext cx="6619478" cy="2955852"/>
          </a:xfrm>
          <a:prstGeom prst="rect">
            <a:avLst/>
          </a:prstGeom>
        </p:spPr>
      </p:pic>
      <p:pic>
        <p:nvPicPr>
          <p:cNvPr id="22" name="Picture 2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6A521B3-79EE-F33A-86C9-C3CF6717520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0"/>
          <a:stretch/>
        </p:blipFill>
        <p:spPr>
          <a:xfrm rot="5400000">
            <a:off x="5629782" y="719572"/>
            <a:ext cx="3275583" cy="1981200"/>
          </a:xfrm>
          <a:prstGeom prst="rect">
            <a:avLst/>
          </a:prstGeom>
        </p:spPr>
      </p:pic>
      <p:pic>
        <p:nvPicPr>
          <p:cNvPr id="24" name="Picture 23" descr="A person and person sitting at a table&#10;&#10;Description automatically generated">
            <a:extLst>
              <a:ext uri="{FF2B5EF4-FFF2-40B4-BE49-F238E27FC236}">
                <a16:creationId xmlns:a16="http://schemas.microsoft.com/office/drawing/2014/main" id="{06FAC46B-5587-5142-3CFC-3160F4604B7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0" r="31081"/>
          <a:stretch/>
        </p:blipFill>
        <p:spPr>
          <a:xfrm>
            <a:off x="6248400" y="3467100"/>
            <a:ext cx="2628520" cy="2743200"/>
          </a:xfrm>
          <a:prstGeom prst="rect">
            <a:avLst/>
          </a:prstGeom>
        </p:spPr>
      </p:pic>
      <p:pic>
        <p:nvPicPr>
          <p:cNvPr id="26" name="Picture 2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2BC57753-AD86-C71C-AB21-B20BA67B3E4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r="26667"/>
          <a:stretch/>
        </p:blipFill>
        <p:spPr>
          <a:xfrm>
            <a:off x="8382000" y="6855"/>
            <a:ext cx="2807644" cy="3275584"/>
          </a:xfrm>
          <a:prstGeom prst="rect">
            <a:avLst/>
          </a:prstGeom>
        </p:spPr>
      </p:pic>
      <p:pic>
        <p:nvPicPr>
          <p:cNvPr id="28" name="Picture 2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B3D99B9-AD6F-AB5D-039B-AD9090C1FBC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357" y="6819900"/>
            <a:ext cx="6629400" cy="3222625"/>
          </a:xfrm>
          <a:prstGeom prst="rect">
            <a:avLst/>
          </a:prstGeom>
        </p:spPr>
      </p:pic>
      <p:pic>
        <p:nvPicPr>
          <p:cNvPr id="30" name="Picture 29" descr="A person and person standing together&#10;&#10;Description automatically generated">
            <a:extLst>
              <a:ext uri="{FF2B5EF4-FFF2-40B4-BE49-F238E27FC236}">
                <a16:creationId xmlns:a16="http://schemas.microsoft.com/office/drawing/2014/main" id="{556C0747-672C-2F8E-4693-2B81E236DAF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8" t="8001" r="43003" b="15582"/>
          <a:stretch/>
        </p:blipFill>
        <p:spPr>
          <a:xfrm>
            <a:off x="8915400" y="3467100"/>
            <a:ext cx="240068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09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371910" y="234998"/>
            <a:ext cx="6811190" cy="1661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4500" dirty="0">
                <a:solidFill>
                  <a:srgbClr val="000000"/>
                </a:solidFill>
                <a:latin typeface="Impact"/>
              </a:rPr>
              <a:t>LERA, TAM AND ACR Houston</a:t>
            </a:r>
          </a:p>
          <a:p>
            <a:pPr algn="ctr">
              <a:lnSpc>
                <a:spcPts val="4860"/>
              </a:lnSpc>
            </a:pPr>
            <a:r>
              <a:rPr lang="en-US" sz="4500" dirty="0">
                <a:solidFill>
                  <a:srgbClr val="FF0000"/>
                </a:solidFill>
                <a:latin typeface="Impact"/>
              </a:rPr>
              <a:t>A </a:t>
            </a:r>
            <a:r>
              <a:rPr lang="en-US" sz="4500" dirty="0">
                <a:solidFill>
                  <a:srgbClr val="00B050"/>
                </a:solidFill>
                <a:latin typeface="Impact"/>
              </a:rPr>
              <a:t>Festivus</a:t>
            </a:r>
            <a:r>
              <a:rPr lang="en-US" sz="4500" dirty="0">
                <a:solidFill>
                  <a:srgbClr val="FF0000"/>
                </a:solidFill>
                <a:latin typeface="Impact"/>
              </a:rPr>
              <a:t> for the Rest of Us</a:t>
            </a:r>
          </a:p>
        </p:txBody>
      </p:sp>
      <p:sp>
        <p:nvSpPr>
          <p:cNvPr id="3" name="Freeform 3" descr="ACRHouston_logo.png"/>
          <p:cNvSpPr/>
          <p:nvPr/>
        </p:nvSpPr>
        <p:spPr>
          <a:xfrm>
            <a:off x="1356360" y="111280"/>
            <a:ext cx="4526280" cy="1645968"/>
          </a:xfrm>
          <a:custGeom>
            <a:avLst/>
            <a:gdLst/>
            <a:ahLst/>
            <a:cxnLst/>
            <a:rect l="l" t="t" r="r" b="b"/>
            <a:pathLst>
              <a:path w="4526280" h="1645968">
                <a:moveTo>
                  <a:pt x="0" y="0"/>
                </a:moveTo>
                <a:lnTo>
                  <a:pt x="4526280" y="0"/>
                </a:lnTo>
                <a:lnTo>
                  <a:pt x="4526280" y="1645968"/>
                </a:lnTo>
                <a:lnTo>
                  <a:pt x="0" y="16459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9507" b="436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8664446" y="1958061"/>
            <a:ext cx="7045233" cy="519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 dirty="0">
                <a:solidFill>
                  <a:srgbClr val="FFFFFF"/>
                </a:solidFill>
                <a:latin typeface="Impact"/>
              </a:rPr>
              <a:t>Houston Fire Department Stocking Stuffer Benefit</a:t>
            </a:r>
          </a:p>
        </p:txBody>
      </p:sp>
      <p:sp>
        <p:nvSpPr>
          <p:cNvPr id="5" name="Freeform 5"/>
          <p:cNvSpPr/>
          <p:nvPr/>
        </p:nvSpPr>
        <p:spPr>
          <a:xfrm>
            <a:off x="9293680" y="273098"/>
            <a:ext cx="1097280" cy="1169556"/>
          </a:xfrm>
          <a:custGeom>
            <a:avLst/>
            <a:gdLst/>
            <a:ahLst/>
            <a:cxnLst/>
            <a:rect l="l" t="t" r="r" b="b"/>
            <a:pathLst>
              <a:path w="1097280" h="1169556">
                <a:moveTo>
                  <a:pt x="0" y="0"/>
                </a:moveTo>
                <a:lnTo>
                  <a:pt x="1097280" y="0"/>
                </a:lnTo>
                <a:lnTo>
                  <a:pt x="1097280" y="1169555"/>
                </a:lnTo>
                <a:lnTo>
                  <a:pt x="0" y="11695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8188519" y="6112202"/>
            <a:ext cx="9926347" cy="4652938"/>
          </a:xfrm>
          <a:custGeom>
            <a:avLst/>
            <a:gdLst/>
            <a:ahLst/>
            <a:cxnLst/>
            <a:rect l="l" t="t" r="r" b="b"/>
            <a:pathLst>
              <a:path w="9926347" h="4652938">
                <a:moveTo>
                  <a:pt x="0" y="0"/>
                </a:moveTo>
                <a:lnTo>
                  <a:pt x="9926347" y="0"/>
                </a:lnTo>
                <a:lnTo>
                  <a:pt x="9926347" y="4652938"/>
                </a:lnTo>
                <a:lnTo>
                  <a:pt x="0" y="46529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0633" r="-16291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957323" y="2213977"/>
            <a:ext cx="6897942" cy="3698254"/>
          </a:xfrm>
          <a:custGeom>
            <a:avLst/>
            <a:gdLst/>
            <a:ahLst/>
            <a:cxnLst/>
            <a:rect l="l" t="t" r="r" b="b"/>
            <a:pathLst>
              <a:path w="9119494" h="4149370">
                <a:moveTo>
                  <a:pt x="0" y="0"/>
                </a:moveTo>
                <a:lnTo>
                  <a:pt x="9119493" y="0"/>
                </a:lnTo>
                <a:lnTo>
                  <a:pt x="9119493" y="4149370"/>
                </a:lnTo>
                <a:lnTo>
                  <a:pt x="0" y="41493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957323" y="6112202"/>
            <a:ext cx="7040695" cy="4192147"/>
          </a:xfrm>
          <a:custGeom>
            <a:avLst/>
            <a:gdLst/>
            <a:ahLst/>
            <a:cxnLst/>
            <a:rect l="l" t="t" r="r" b="b"/>
            <a:pathLst>
              <a:path w="7040695" h="4192147">
                <a:moveTo>
                  <a:pt x="0" y="0"/>
                </a:moveTo>
                <a:lnTo>
                  <a:pt x="7040696" y="0"/>
                </a:lnTo>
                <a:lnTo>
                  <a:pt x="7040696" y="4192148"/>
                </a:lnTo>
                <a:lnTo>
                  <a:pt x="0" y="41921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10"/>
          <p:cNvSpPr txBox="1"/>
          <p:nvPr/>
        </p:nvSpPr>
        <p:spPr>
          <a:xfrm rot="-5400000">
            <a:off x="-1410473" y="8278735"/>
            <a:ext cx="4024954" cy="396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2"/>
              </a:lnSpc>
            </a:pPr>
            <a:r>
              <a:rPr lang="en-US" sz="3254" spc="30" dirty="0">
                <a:solidFill>
                  <a:srgbClr val="000000"/>
                </a:solidFill>
                <a:latin typeface="TT Rounds Condensed Bold"/>
              </a:rPr>
              <a:t>December 6, 2023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237507" y="1718151"/>
            <a:ext cx="9669493" cy="758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600" b="1" dirty="0">
                <a:solidFill>
                  <a:srgbClr val="000000"/>
                </a:solidFill>
                <a:latin typeface="Canva Sans"/>
              </a:rPr>
              <a:t> Co-sponsored by ACR Houston, Texas Association of Mediators (TAM), Labor and</a:t>
            </a:r>
          </a:p>
          <a:p>
            <a:pPr algn="ctr">
              <a:lnSpc>
                <a:spcPts val="1960"/>
              </a:lnSpc>
            </a:pPr>
            <a:r>
              <a:rPr lang="en-US" sz="1600" b="1" dirty="0">
                <a:solidFill>
                  <a:srgbClr val="000000"/>
                </a:solidFill>
                <a:latin typeface="Canva Sans"/>
              </a:rPr>
              <a:t>Employment Relations Association, (LERA) Houston Chapter, Pat Flynn, Mickey Brock,</a:t>
            </a:r>
          </a:p>
          <a:p>
            <a:pPr algn="ctr">
              <a:lnSpc>
                <a:spcPts val="1960"/>
              </a:lnSpc>
            </a:pPr>
            <a:r>
              <a:rPr lang="en-US" sz="1600" b="1" dirty="0">
                <a:solidFill>
                  <a:srgbClr val="000000"/>
                </a:solidFill>
                <a:latin typeface="Canva Sans"/>
              </a:rPr>
              <a:t>Dr. Barbara Sunderland Manousso, Arbitrator Nadine Littles JD, and John Harper-Littler</a:t>
            </a:r>
          </a:p>
        </p:txBody>
      </p:sp>
      <p:pic>
        <p:nvPicPr>
          <p:cNvPr id="13" name="Picture 12" descr="A person sitting at a table&#10;&#10;Description automatically generated">
            <a:extLst>
              <a:ext uri="{FF2B5EF4-FFF2-40B4-BE49-F238E27FC236}">
                <a16:creationId xmlns:a16="http://schemas.microsoft.com/office/drawing/2014/main" id="{4F17E31B-84B1-651F-8D60-CD4C8C6B0D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306" y="2539672"/>
            <a:ext cx="9938880" cy="337255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5608</TotalTime>
  <Words>377</Words>
  <Application>Microsoft Office PowerPoint</Application>
  <PresentationFormat>Custom</PresentationFormat>
  <Paragraphs>59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TT Rounds Condensed</vt:lpstr>
      <vt:lpstr>Canva Sans Bold</vt:lpstr>
      <vt:lpstr>Canva Sans</vt:lpstr>
      <vt:lpstr>Calibri</vt:lpstr>
      <vt:lpstr>Arimo Bold</vt:lpstr>
      <vt:lpstr>Aptos</vt:lpstr>
      <vt:lpstr>Arimo Bold Italics</vt:lpstr>
      <vt:lpstr>TT Rounds Condensed Bold</vt:lpstr>
      <vt:lpstr>TT Rounds Condensed Bold Italics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ACR Houston 2023 Chapter Recap (2023 Year in Review).pptx</dc:title>
  <dc:creator>D Thompson</dc:creator>
  <cp:lastModifiedBy>thompsonmediations@gmail.com</cp:lastModifiedBy>
  <cp:revision>33</cp:revision>
  <dcterms:created xsi:type="dcterms:W3CDTF">2006-08-16T00:00:00Z</dcterms:created>
  <dcterms:modified xsi:type="dcterms:W3CDTF">2024-03-10T00:27:40Z</dcterms:modified>
  <dc:identifier>DAF7G97OYl8</dc:identifier>
</cp:coreProperties>
</file>